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2" r:id="rId8"/>
    <p:sldId id="275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6" r:id="rId20"/>
    <p:sldId id="273" r:id="rId21"/>
    <p:sldId id="27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5" d="100"/>
          <a:sy n="85" d="100"/>
        </p:scale>
        <p:origin x="-2320" y="-4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x-none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04/12/20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04/12/20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04/12/20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04/12/20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04/12/20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04/12/20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04/12/20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04/12/20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04/12/20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04/12/20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x-none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1E52B4A-BA08-4841-AB08-A0D822ABC34D}" type="datetime1">
              <a:rPr lang="en-US" smtClean="0"/>
              <a:pPr/>
              <a:t>04/12/20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x-none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x-none" dirty="0" smtClean="0"/>
              <a:t>Click to edit Master text styles</a:t>
            </a:r>
          </a:p>
          <a:p>
            <a:pPr lvl="1" eaLnBrk="1" latinLnBrk="0" hangingPunct="1"/>
            <a:r>
              <a:rPr kumimoji="0" lang="x-none" dirty="0" smtClean="0"/>
              <a:t>Second level</a:t>
            </a:r>
          </a:p>
          <a:p>
            <a:pPr lvl="2" eaLnBrk="1" latinLnBrk="0" hangingPunct="1"/>
            <a:r>
              <a:rPr kumimoji="0" lang="x-none" dirty="0" smtClean="0"/>
              <a:t>Third level</a:t>
            </a:r>
          </a:p>
          <a:p>
            <a:pPr lvl="3" eaLnBrk="1" latinLnBrk="0" hangingPunct="1"/>
            <a:r>
              <a:rPr kumimoji="0" lang="x-none" dirty="0" smtClean="0"/>
              <a:t>Fourth level</a:t>
            </a:r>
          </a:p>
          <a:p>
            <a:pPr lvl="4" eaLnBrk="1" latinLnBrk="0" hangingPunct="1"/>
            <a:r>
              <a:rPr kumimoji="0" lang="x-none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5D48070-6A81-47D0-9810-1540B9FEFF61}" type="datetime1">
              <a:rPr lang="en-US" smtClean="0"/>
              <a:pPr/>
              <a:t>04/12/20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rgbClr val="FFFF00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2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1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mehdi.abbas92@gmail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3529"/>
            <a:ext cx="7543800" cy="2923244"/>
          </a:xfrm>
        </p:spPr>
        <p:txBody>
          <a:bodyPr>
            <a:normAutofit fontScale="90000"/>
          </a:bodyPr>
          <a:lstStyle/>
          <a:p>
            <a:r>
              <a:rPr lang="en-US" sz="4800" dirty="0" smtClean="0"/>
              <a:t>Changing Dimensions of Rural Social Structure, Changing Rural Power Structure &amp; Agrarian Class Structure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9938" y="5169647"/>
            <a:ext cx="6858000" cy="1479177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Dr. S. Mehdi Abbas </a:t>
            </a:r>
            <a:r>
              <a:rPr lang="en-US" sz="2400" dirty="0" err="1"/>
              <a:t>Zaidi</a:t>
            </a:r>
            <a:endParaRPr lang="en-US" sz="2400" dirty="0"/>
          </a:p>
          <a:p>
            <a:r>
              <a:rPr lang="en-US" sz="1600" dirty="0"/>
              <a:t>Associate Professor</a:t>
            </a:r>
          </a:p>
          <a:p>
            <a:r>
              <a:rPr lang="en-US" sz="1600" dirty="0"/>
              <a:t>Department of Sociology</a:t>
            </a:r>
          </a:p>
          <a:p>
            <a:r>
              <a:rPr lang="en-US" sz="1600" dirty="0"/>
              <a:t>Shia P.G. College, </a:t>
            </a:r>
            <a:r>
              <a:rPr lang="en-US" sz="1600" dirty="0" err="1"/>
              <a:t>Lucknow</a:t>
            </a:r>
            <a:endParaRPr lang="en-US" sz="1600" dirty="0"/>
          </a:p>
          <a:p>
            <a:r>
              <a:rPr lang="en-US" sz="1600" dirty="0"/>
              <a:t>E-mail - </a:t>
            </a:r>
            <a:r>
              <a:rPr lang="en-US" sz="1600" dirty="0">
                <a:hlinkClick r:id="rId2"/>
              </a:rPr>
              <a:t>mehdi.abbas92@gmail.com</a:t>
            </a:r>
            <a:endParaRPr lang="en-US" sz="1600" dirty="0"/>
          </a:p>
          <a:p>
            <a:r>
              <a:rPr lang="en-US" sz="1600" dirty="0"/>
              <a:t>Contact No. - +91-9839287412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318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They adopt developmental cycle approach to understand changes in the family structure in India. </a:t>
            </a:r>
          </a:p>
          <a:p>
            <a:r>
              <a:rPr lang="en-US" dirty="0"/>
              <a:t>They advocate that the presence of nuclear family households should be viewed as units, which will be growing into joint families when the sons grow up and marry.</a:t>
            </a:r>
          </a:p>
          <a:p>
            <a:r>
              <a:rPr lang="en-US" dirty="0"/>
              <a:t>The ‘developmental cycle’ approach implies that a family structure keeps expanding, with birth and marriage, and depleting with death and partition in a cyclical order during a period of time. </a:t>
            </a:r>
          </a:p>
        </p:txBody>
      </p:sp>
    </p:spTree>
    <p:extLst>
      <p:ext uri="{BB962C8B-B14F-4D97-AF65-F5344CB8AC3E}">
        <p14:creationId xmlns:p14="http://schemas.microsoft.com/office/powerpoint/2010/main" val="3956366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 in Power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jagirdari</a:t>
            </a:r>
            <a:r>
              <a:rPr lang="en-US" dirty="0"/>
              <a:t> and </a:t>
            </a:r>
            <a:r>
              <a:rPr lang="en-US" dirty="0" err="1"/>
              <a:t>zamindari</a:t>
            </a:r>
            <a:r>
              <a:rPr lang="en-US" dirty="0"/>
              <a:t> systems were abolished and many land reforms were introduced which weakened the traditional power structure and created a new power structure. </a:t>
            </a:r>
          </a:p>
          <a:p>
            <a:r>
              <a:rPr lang="en-US" dirty="0"/>
              <a:t>In place of hereditary and caste leaders, elected persons with political backing became leaders.</a:t>
            </a:r>
          </a:p>
          <a:p>
            <a:r>
              <a:rPr lang="en-US" dirty="0"/>
              <a:t>Individual merit and not caste or class became an important factor in leadership.</a:t>
            </a:r>
          </a:p>
        </p:txBody>
      </p:sp>
    </p:spTree>
    <p:extLst>
      <p:ext uri="{BB962C8B-B14F-4D97-AF65-F5344CB8AC3E}">
        <p14:creationId xmlns:p14="http://schemas.microsoft.com/office/powerpoint/2010/main" val="2447213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political parties and </a:t>
            </a:r>
            <a:r>
              <a:rPr lang="en-US" dirty="0" err="1"/>
              <a:t>panchayati</a:t>
            </a:r>
            <a:r>
              <a:rPr lang="en-US" dirty="0"/>
              <a:t> raj institutions changed the leadership patterns in the village.</a:t>
            </a:r>
          </a:p>
          <a:p>
            <a:r>
              <a:rPr lang="en-US" dirty="0"/>
              <a:t>The influence of </a:t>
            </a:r>
            <a:r>
              <a:rPr lang="en-US" dirty="0" err="1"/>
              <a:t>decentralised</a:t>
            </a:r>
            <a:r>
              <a:rPr lang="en-US" dirty="0"/>
              <a:t> decision-making process is seen on rural leadership and the character of the village community power structure.</a:t>
            </a:r>
          </a:p>
          <a:p>
            <a:r>
              <a:rPr lang="en-US" dirty="0"/>
              <a:t>Dominant caste, Rural </a:t>
            </a:r>
            <a:r>
              <a:rPr lang="en-US" dirty="0" err="1"/>
              <a:t>factionism</a:t>
            </a:r>
            <a:r>
              <a:rPr lang="en-US" dirty="0"/>
              <a:t> are also a part of the changed power structure of Rural India.</a:t>
            </a:r>
          </a:p>
        </p:txBody>
      </p:sp>
    </p:spTree>
    <p:extLst>
      <p:ext uri="{BB962C8B-B14F-4D97-AF65-F5344CB8AC3E}">
        <p14:creationId xmlns:p14="http://schemas.microsoft.com/office/powerpoint/2010/main" val="1461357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Marginal changes of adaptive nature have occurred in power structure and leadership in villages after gaining independence due to various factors e.g. land reforms, </a:t>
            </a:r>
            <a:r>
              <a:rPr lang="en-US" dirty="0" err="1"/>
              <a:t>panchayati</a:t>
            </a:r>
            <a:r>
              <a:rPr lang="en-US" dirty="0"/>
              <a:t> raj, parliamentary politics, development </a:t>
            </a:r>
            <a:r>
              <a:rPr lang="en-US" dirty="0" err="1"/>
              <a:t>programmes</a:t>
            </a:r>
            <a:r>
              <a:rPr lang="en-US" dirty="0"/>
              <a:t> and agrarian movements</a:t>
            </a:r>
            <a:r>
              <a:rPr lang="en-US" dirty="0" smtClean="0"/>
              <a:t>.</a:t>
            </a:r>
          </a:p>
          <a:p>
            <a:r>
              <a:rPr lang="en-US" dirty="0"/>
              <a:t>Now younger and literate people are found increasingly acquiring leadership </a:t>
            </a:r>
            <a:r>
              <a:rPr lang="en-US" dirty="0" smtClean="0"/>
              <a:t>role.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191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in Agrarian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led to the decline of feudal and customary types of tenancies. It was replaced by a more exploitative and insecure lease arrangement.</a:t>
            </a:r>
          </a:p>
          <a:p>
            <a:r>
              <a:rPr lang="en-US" dirty="0" smtClean="0"/>
              <a:t>It </a:t>
            </a:r>
            <a:r>
              <a:rPr lang="en-US" dirty="0"/>
              <a:t>gave rise to a new commercial based rich peasant class who were part owners and part tenants. They had resource and enterprise to carry out commercial agriculture.</a:t>
            </a:r>
          </a:p>
          <a:p>
            <a:r>
              <a:rPr lang="en-US" dirty="0" smtClean="0"/>
              <a:t>It </a:t>
            </a:r>
            <a:r>
              <a:rPr lang="en-US" dirty="0"/>
              <a:t>led to the decline of feudal landlord class and another class of commercial farmers emerged for whom agriculture was a business. They used the non-customary type of tenancy.</a:t>
            </a:r>
          </a:p>
        </p:txBody>
      </p:sp>
    </p:spTree>
    <p:extLst>
      <p:ext uri="{BB962C8B-B14F-4D97-AF65-F5344CB8AC3E}">
        <p14:creationId xmlns:p14="http://schemas.microsoft.com/office/powerpoint/2010/main" val="2536182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Agrarian Class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we analyze class structure in rural India in post-independence period, we find four classes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three classes in the agricultural field are of land­ owners, tenants, and </a:t>
            </a:r>
            <a:r>
              <a:rPr lang="en-US" dirty="0" err="1"/>
              <a:t>labourers</a:t>
            </a:r>
            <a:r>
              <a:rPr lang="en-US" dirty="0"/>
              <a:t>, </a:t>
            </a:r>
            <a:endParaRPr lang="en-US" dirty="0" smtClean="0"/>
          </a:p>
          <a:p>
            <a:pPr lvl="1"/>
            <a:r>
              <a:rPr lang="en-US" dirty="0" smtClean="0"/>
              <a:t>while </a:t>
            </a:r>
            <a:r>
              <a:rPr lang="en-US" dirty="0"/>
              <a:t>the fourth class is of non-</a:t>
            </a:r>
            <a:r>
              <a:rPr lang="en-US" dirty="0" smtClean="0"/>
              <a:t>agriculturists </a:t>
            </a:r>
            <a:r>
              <a:rPr lang="en-US" dirty="0"/>
              <a:t>According to A.R. </a:t>
            </a:r>
            <a:r>
              <a:rPr lang="en-US" dirty="0" smtClean="0"/>
              <a:t>Desai.</a:t>
            </a:r>
          </a:p>
          <a:p>
            <a:r>
              <a:rPr lang="en-US" dirty="0"/>
              <a:t>Daniel </a:t>
            </a:r>
            <a:r>
              <a:rPr lang="en-US" dirty="0" err="1"/>
              <a:t>Thorner</a:t>
            </a:r>
            <a:r>
              <a:rPr lang="en-US" dirty="0"/>
              <a:t> has </a:t>
            </a:r>
            <a:r>
              <a:rPr lang="en-US" dirty="0" err="1"/>
              <a:t>analysed</a:t>
            </a:r>
            <a:r>
              <a:rPr lang="en-US" dirty="0"/>
              <a:t> agrarian relations by using three specific terms: </a:t>
            </a:r>
          </a:p>
          <a:p>
            <a:pPr lvl="1"/>
            <a:r>
              <a:rPr lang="en-US" dirty="0" smtClean="0"/>
              <a:t>Malik </a:t>
            </a:r>
            <a:r>
              <a:rPr lang="en-US" dirty="0"/>
              <a:t>for agricultural landlords, </a:t>
            </a:r>
            <a:endParaRPr lang="en-US" dirty="0" smtClean="0"/>
          </a:p>
          <a:p>
            <a:pPr lvl="1"/>
            <a:r>
              <a:rPr lang="en-US" dirty="0" err="1" smtClean="0"/>
              <a:t>Kisan</a:t>
            </a:r>
            <a:r>
              <a:rPr lang="en-US" dirty="0" smtClean="0"/>
              <a:t> </a:t>
            </a:r>
            <a:r>
              <a:rPr lang="en-US" dirty="0"/>
              <a:t>for working peas­ants (including tenants), </a:t>
            </a:r>
            <a:r>
              <a:rPr lang="en-US" dirty="0" smtClean="0"/>
              <a:t>and</a:t>
            </a:r>
          </a:p>
          <a:p>
            <a:pPr lvl="1"/>
            <a:r>
              <a:rPr lang="en-US" dirty="0" err="1" smtClean="0"/>
              <a:t>Mazdoor</a:t>
            </a:r>
            <a:r>
              <a:rPr lang="en-US" dirty="0" smtClean="0"/>
              <a:t> </a:t>
            </a:r>
            <a:r>
              <a:rPr lang="en-US" dirty="0"/>
              <a:t>for agricultural </a:t>
            </a:r>
            <a:r>
              <a:rPr lang="en-US" dirty="0" err="1"/>
              <a:t>labourers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79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Daniel </a:t>
            </a:r>
            <a:r>
              <a:rPr lang="en-US" dirty="0" err="1"/>
              <a:t>Thorner</a:t>
            </a:r>
            <a:r>
              <a:rPr lang="en-US" dirty="0"/>
              <a:t> has </a:t>
            </a:r>
            <a:r>
              <a:rPr lang="en-US" dirty="0" err="1"/>
              <a:t>analysed</a:t>
            </a:r>
            <a:r>
              <a:rPr lang="en-US" dirty="0"/>
              <a:t> agrarian social structure in terms of three classes on the basis of three </a:t>
            </a:r>
            <a:r>
              <a:rPr lang="en-US" dirty="0" smtClean="0"/>
              <a:t>criteria:</a:t>
            </a:r>
          </a:p>
          <a:p>
            <a:pPr lvl="1"/>
            <a:r>
              <a:rPr lang="en-US" dirty="0"/>
              <a:t>Income obtained from the soil (i.e., rent, own cultivation, or wages)</a:t>
            </a:r>
            <a:r>
              <a:rPr lang="en-US" dirty="0" smtClean="0"/>
              <a:t>,</a:t>
            </a:r>
            <a:endParaRPr lang="en-US" dirty="0"/>
          </a:p>
          <a:p>
            <a:pPr lvl="1"/>
            <a:r>
              <a:rPr lang="en-US" dirty="0" smtClean="0"/>
              <a:t>The </a:t>
            </a:r>
            <a:r>
              <a:rPr lang="en-US" dirty="0"/>
              <a:t>nature of rights (i.e., ownership, tenancy, sharecropping and no rights at all), </a:t>
            </a:r>
            <a:r>
              <a:rPr lang="en-US" dirty="0" smtClean="0"/>
              <a:t>and</a:t>
            </a:r>
            <a:endParaRPr lang="en-US" dirty="0"/>
          </a:p>
          <a:p>
            <a:pPr lvl="1"/>
            <a:r>
              <a:rPr lang="en-US" dirty="0" smtClean="0"/>
              <a:t>The </a:t>
            </a:r>
            <a:r>
              <a:rPr lang="en-US" dirty="0"/>
              <a:t>extent of fieldwork actually performed (i.e., doing no work, doing partial work, doing total work, and doing work for others).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271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D.N. </a:t>
            </a:r>
            <a:r>
              <a:rPr lang="en-US" dirty="0" err="1"/>
              <a:t>Dhanagre</a:t>
            </a:r>
            <a:r>
              <a:rPr lang="en-US" dirty="0"/>
              <a:t> </a:t>
            </a:r>
            <a:r>
              <a:rPr lang="en-US" dirty="0" smtClean="0"/>
              <a:t>has </a:t>
            </a:r>
            <a:r>
              <a:rPr lang="en-US" dirty="0"/>
              <a:t>suggested a different model of agrarian classes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He has proposed five classes: </a:t>
            </a:r>
            <a:endParaRPr lang="en-US" dirty="0" smtClean="0"/>
          </a:p>
          <a:p>
            <a:pPr lvl="1"/>
            <a:r>
              <a:rPr lang="en-US" dirty="0" smtClean="0"/>
              <a:t>landlords</a:t>
            </a:r>
            <a:r>
              <a:rPr lang="en-US" dirty="0"/>
              <a:t>, who derive income primarily from land- ownership by collecting rent from </a:t>
            </a:r>
            <a:r>
              <a:rPr lang="en-US" dirty="0" smtClean="0"/>
              <a:t>tenants</a:t>
            </a:r>
            <a:r>
              <a:rPr lang="en-US" dirty="0"/>
              <a:t>;</a:t>
            </a:r>
            <a:endParaRPr lang="en-US" dirty="0" smtClean="0"/>
          </a:p>
          <a:p>
            <a:pPr lvl="1"/>
            <a:r>
              <a:rPr lang="en-US" dirty="0" smtClean="0"/>
              <a:t>sub</a:t>
            </a:r>
            <a:r>
              <a:rPr lang="en-US" dirty="0"/>
              <a:t>-tenants and share croppers; </a:t>
            </a:r>
            <a:endParaRPr lang="en-US" dirty="0" smtClean="0"/>
          </a:p>
          <a:p>
            <a:pPr lvl="1"/>
            <a:r>
              <a:rPr lang="en-US" dirty="0" smtClean="0"/>
              <a:t>rich </a:t>
            </a:r>
            <a:r>
              <a:rPr lang="en-US" dirty="0"/>
              <a:t>peasants, i.e., small landowners with sufficient land to support the family and who cultivate land themselves, and rich tenants who have substantial holdings and have to pay a nominal rent to their land­lords;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68226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middle peasants, i.e., landowners of medium size holdings and tenants with substantial holdings and paying higher rent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poor </a:t>
            </a:r>
            <a:r>
              <a:rPr lang="en-US" dirty="0"/>
              <a:t>peasants, i.e., </a:t>
            </a:r>
            <a:endParaRPr lang="en-US" dirty="0" smtClean="0"/>
          </a:p>
          <a:p>
            <a:pPr lvl="2"/>
            <a:r>
              <a:rPr lang="en-US" dirty="0" smtClean="0"/>
              <a:t>(</a:t>
            </a:r>
            <a:r>
              <a:rPr lang="en-US" dirty="0"/>
              <a:t>a) Land-owners with holdings insufficient to maintain a family, and therefore forced to rent others’ land</a:t>
            </a:r>
            <a:r>
              <a:rPr lang="en-US" dirty="0" smtClean="0"/>
              <a:t>,</a:t>
            </a:r>
            <a:endParaRPr lang="en-US" dirty="0"/>
          </a:p>
          <a:p>
            <a:pPr lvl="2"/>
            <a:r>
              <a:rPr lang="en-US" dirty="0"/>
              <a:t>(b) Tenants with small holdings</a:t>
            </a:r>
            <a:r>
              <a:rPr lang="en-US" dirty="0" smtClean="0"/>
              <a:t>,</a:t>
            </a:r>
            <a:endParaRPr lang="en-US" dirty="0"/>
          </a:p>
          <a:p>
            <a:pPr lvl="2"/>
            <a:r>
              <a:rPr lang="en-US" dirty="0"/>
              <a:t>(c) Sharecroppers, </a:t>
            </a:r>
            <a:r>
              <a:rPr lang="en-US" dirty="0" smtClean="0"/>
              <a:t>and</a:t>
            </a:r>
            <a:endParaRPr lang="en-US" dirty="0"/>
          </a:p>
          <a:p>
            <a:pPr lvl="2"/>
            <a:r>
              <a:rPr lang="en-US" dirty="0"/>
              <a:t>(d) Landless </a:t>
            </a:r>
            <a:r>
              <a:rPr lang="en-US" dirty="0" err="1"/>
              <a:t>labourers</a:t>
            </a:r>
            <a:r>
              <a:rPr lang="en-US" dirty="0"/>
              <a:t>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004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Andre </a:t>
            </a:r>
            <a:r>
              <a:rPr lang="en-US" dirty="0" err="1" smtClean="0"/>
              <a:t>Beteille</a:t>
            </a:r>
            <a:r>
              <a:rPr lang="en-US" dirty="0" smtClean="0"/>
              <a:t> found the following agrarian classes during his </a:t>
            </a:r>
            <a:r>
              <a:rPr lang="en-US" dirty="0" err="1" smtClean="0"/>
              <a:t>Tanjore</a:t>
            </a:r>
            <a:r>
              <a:rPr lang="en-US" dirty="0" smtClean="0"/>
              <a:t> study:</a:t>
            </a:r>
          </a:p>
          <a:p>
            <a:pPr lvl="1"/>
            <a:r>
              <a:rPr lang="en-US" dirty="0" err="1" smtClean="0"/>
              <a:t>Bhuswami</a:t>
            </a:r>
            <a:endParaRPr lang="en-US" dirty="0" smtClean="0"/>
          </a:p>
          <a:p>
            <a:pPr lvl="1"/>
            <a:r>
              <a:rPr lang="en-US" dirty="0" err="1" smtClean="0"/>
              <a:t>Maalik</a:t>
            </a:r>
            <a:endParaRPr lang="en-US" dirty="0" smtClean="0"/>
          </a:p>
          <a:p>
            <a:pPr lvl="1"/>
            <a:r>
              <a:rPr lang="en-US" dirty="0" err="1" smtClean="0"/>
              <a:t>Kheti</a:t>
            </a:r>
            <a:r>
              <a:rPr lang="en-US" dirty="0" smtClean="0"/>
              <a:t> </a:t>
            </a:r>
            <a:r>
              <a:rPr lang="en-US" dirty="0" err="1" smtClean="0"/>
              <a:t>karne</a:t>
            </a:r>
            <a:r>
              <a:rPr lang="en-US" dirty="0" smtClean="0"/>
              <a:t> wale</a:t>
            </a:r>
          </a:p>
          <a:p>
            <a:pPr lvl="1"/>
            <a:r>
              <a:rPr lang="en-US" dirty="0" err="1" smtClean="0"/>
              <a:t>Pattedaar</a:t>
            </a:r>
            <a:endParaRPr lang="en-US" dirty="0" smtClean="0"/>
          </a:p>
          <a:p>
            <a:pPr lvl="1"/>
            <a:r>
              <a:rPr lang="en-US" dirty="0" err="1" smtClean="0"/>
              <a:t>Batayidaar</a:t>
            </a:r>
            <a:endParaRPr lang="en-US" dirty="0" smtClean="0"/>
          </a:p>
          <a:p>
            <a:pPr lvl="1"/>
            <a:r>
              <a:rPr lang="en-US" dirty="0" err="1" smtClean="0"/>
              <a:t>Krishak</a:t>
            </a:r>
            <a:r>
              <a:rPr lang="en-US" dirty="0" smtClean="0"/>
              <a:t> </a:t>
            </a:r>
            <a:r>
              <a:rPr lang="en-US" dirty="0" err="1" smtClean="0"/>
              <a:t>mazdoor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40124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Rural Social Structure in India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Rural social institutions in India continue to be family, kinship, caste, class, and village.</a:t>
            </a:r>
          </a:p>
          <a:p>
            <a:r>
              <a:rPr lang="en-US" sz="2400" dirty="0"/>
              <a:t>They have millennia old historical roots and structures.</a:t>
            </a:r>
          </a:p>
          <a:p>
            <a:r>
              <a:rPr lang="en-US" sz="2400" dirty="0"/>
              <a:t>They encompass the entire field of life: social, economic, political and cultural- of the rural people.</a:t>
            </a:r>
          </a:p>
          <a:p>
            <a:r>
              <a:rPr lang="en-US" sz="2400" dirty="0"/>
              <a:t>The complexity of social norms and values, statuses and roles, rights and obligations is reflected in them.</a:t>
            </a:r>
          </a:p>
        </p:txBody>
      </p:sp>
    </p:spTree>
    <p:extLst>
      <p:ext uri="{BB962C8B-B14F-4D97-AF65-F5344CB8AC3E}">
        <p14:creationId xmlns:p14="http://schemas.microsoft.com/office/powerpoint/2010/main" val="2062995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Singh V.N. &amp; Singh J., Rural Sociology</a:t>
            </a:r>
          </a:p>
          <a:p>
            <a:r>
              <a:rPr lang="en-US" dirty="0" err="1"/>
              <a:t>Lavanya</a:t>
            </a:r>
            <a:r>
              <a:rPr lang="en-US" dirty="0"/>
              <a:t> M.M. &amp; Jain S.K., Rural Sociology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482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3334" y="2476789"/>
            <a:ext cx="6629400" cy="1826363"/>
          </a:xfrm>
        </p:spPr>
        <p:txBody>
          <a:bodyPr>
            <a:normAutofit/>
          </a:bodyPr>
          <a:lstStyle/>
          <a:p>
            <a:r>
              <a:rPr lang="en-US" sz="11500" dirty="0" smtClean="0"/>
              <a:t>Thank You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771738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Aspects of Rural Social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Caste</a:t>
            </a:r>
          </a:p>
          <a:p>
            <a:r>
              <a:rPr lang="en-US" dirty="0" err="1" smtClean="0"/>
              <a:t>Jajmani</a:t>
            </a:r>
            <a:r>
              <a:rPr lang="en-US" dirty="0" smtClean="0"/>
              <a:t> </a:t>
            </a:r>
          </a:p>
          <a:p>
            <a:r>
              <a:rPr lang="en-US" dirty="0" smtClean="0"/>
              <a:t>Joint Family</a:t>
            </a:r>
          </a:p>
          <a:p>
            <a:r>
              <a:rPr lang="en-US" dirty="0" smtClean="0"/>
              <a:t>Power Structure</a:t>
            </a:r>
          </a:p>
          <a:p>
            <a:r>
              <a:rPr lang="en-US" dirty="0" smtClean="0"/>
              <a:t>Agrarian Relations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940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in the Caste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Studies by historians and sociologists, namely, </a:t>
            </a:r>
            <a:r>
              <a:rPr lang="en-US" dirty="0" err="1"/>
              <a:t>Romila</a:t>
            </a:r>
            <a:r>
              <a:rPr lang="en-US" dirty="0"/>
              <a:t> </a:t>
            </a:r>
            <a:r>
              <a:rPr lang="en-US" dirty="0" err="1"/>
              <a:t>Thapar</a:t>
            </a:r>
            <a:r>
              <a:rPr lang="en-US" dirty="0"/>
              <a:t> (1979), Burton Stein (1968), </a:t>
            </a:r>
            <a:r>
              <a:rPr lang="en-US" dirty="0" err="1"/>
              <a:t>Ramkrishna</a:t>
            </a:r>
            <a:r>
              <a:rPr lang="en-US" dirty="0"/>
              <a:t> Mukherjee (1957), A.R. Desai (1987) and M.N. </a:t>
            </a:r>
            <a:r>
              <a:rPr lang="en-US" dirty="0" err="1"/>
              <a:t>Srinivas</a:t>
            </a:r>
            <a:r>
              <a:rPr lang="en-US" dirty="0"/>
              <a:t> (1969 and 1978) have shown that Indian society was never static.</a:t>
            </a:r>
          </a:p>
          <a:p>
            <a:r>
              <a:rPr lang="en-US" dirty="0"/>
              <a:t>The main traditional avenues of social mobility were </a:t>
            </a:r>
            <a:r>
              <a:rPr lang="en-US" dirty="0" err="1"/>
              <a:t>Sanskritisation</a:t>
            </a:r>
            <a:r>
              <a:rPr lang="en-US" dirty="0"/>
              <a:t>, migration and religious conversion.</a:t>
            </a:r>
          </a:p>
          <a:p>
            <a:r>
              <a:rPr lang="en-US" dirty="0"/>
              <a:t>Occupational association of caste has marginally changed in rural areas.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09864" y="9451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316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important changes have taken place in the caste system in rural areas in the contemporary period due to the new forces of </a:t>
            </a:r>
            <a:r>
              <a:rPr lang="en-US" dirty="0" err="1"/>
              <a:t>industrialisation</a:t>
            </a:r>
            <a:r>
              <a:rPr lang="en-US" dirty="0"/>
              <a:t>, </a:t>
            </a:r>
            <a:r>
              <a:rPr lang="en-US" dirty="0" err="1"/>
              <a:t>urbanisation</a:t>
            </a:r>
            <a:r>
              <a:rPr lang="en-US" dirty="0"/>
              <a:t>, </a:t>
            </a:r>
            <a:r>
              <a:rPr lang="en-US" dirty="0" err="1"/>
              <a:t>politicisation</a:t>
            </a:r>
            <a:r>
              <a:rPr lang="en-US" dirty="0"/>
              <a:t>, modern education and legal system, land reforms, development </a:t>
            </a:r>
            <a:r>
              <a:rPr lang="en-US" dirty="0" err="1"/>
              <a:t>programmes</a:t>
            </a:r>
            <a:r>
              <a:rPr lang="en-US" dirty="0"/>
              <a:t> and government policy of positive discrimination in </a:t>
            </a:r>
            <a:r>
              <a:rPr lang="en-US" dirty="0" err="1"/>
              <a:t>favour</a:t>
            </a:r>
            <a:r>
              <a:rPr lang="en-US" dirty="0"/>
              <a:t> of the lower castes. </a:t>
            </a:r>
          </a:p>
          <a:p>
            <a:r>
              <a:rPr lang="en-US" dirty="0"/>
              <a:t>Inter-caste marriage is almost non-existent in rural areas. Inter-caste restrictions on food, drink and smoking continue but to a lesser degree. </a:t>
            </a:r>
          </a:p>
        </p:txBody>
      </p:sp>
    </p:spTree>
    <p:extLst>
      <p:ext uri="{BB962C8B-B14F-4D97-AF65-F5344CB8AC3E}">
        <p14:creationId xmlns:p14="http://schemas.microsoft.com/office/powerpoint/2010/main" val="1639085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hold of </a:t>
            </a:r>
            <a:r>
              <a:rPr lang="en-US" dirty="0" err="1"/>
              <a:t>untouchability</a:t>
            </a:r>
            <a:r>
              <a:rPr lang="en-US" dirty="0"/>
              <a:t> has lessened. </a:t>
            </a:r>
          </a:p>
          <a:p>
            <a:r>
              <a:rPr lang="en-US" dirty="0"/>
              <a:t>Caste has acquired an additional role of operating as interest groups and associations in politics with the introduction of representative parliamentary politics. </a:t>
            </a:r>
          </a:p>
          <a:p>
            <a:r>
              <a:rPr lang="en-US" dirty="0"/>
              <a:t>Caste has undergone both the processes of fusion (merging of different castes) and fission (breaking up of a caste into parts) in the arena of politics.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012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in </a:t>
            </a:r>
            <a:r>
              <a:rPr lang="en-US" dirty="0" err="1" smtClean="0"/>
              <a:t>Jajmani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practice of goods for service is gradually losing ground and now-a-days some artisans prefer to get money for their goods.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dominant castes take recourse to politics and hardly seek assistance from’ the </a:t>
            </a:r>
            <a:r>
              <a:rPr lang="en-US" dirty="0" err="1"/>
              <a:t>kamins</a:t>
            </a:r>
            <a:r>
              <a:rPr lang="en-US" dirty="0"/>
              <a:t> for their support.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landowning castes depend upon market for purchasing qualitative things through cash transaction.</a:t>
            </a:r>
          </a:p>
        </p:txBody>
      </p:sp>
    </p:spTree>
    <p:extLst>
      <p:ext uri="{BB962C8B-B14F-4D97-AF65-F5344CB8AC3E}">
        <p14:creationId xmlns:p14="http://schemas.microsoft.com/office/powerpoint/2010/main" val="3746979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crafts of shoe maker, barber and weaver were undermined in the village due to availability of items like shoes, and textiles in the nearby market towns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 err="1"/>
              <a:t>jajmans</a:t>
            </a:r>
            <a:r>
              <a:rPr lang="en-US" dirty="0"/>
              <a:t> no longer give weightage to occupational monopolies and inherited clienteles</a:t>
            </a:r>
            <a:r>
              <a:rPr lang="en-US" dirty="0" smtClean="0"/>
              <a:t>.</a:t>
            </a:r>
          </a:p>
          <a:p>
            <a:r>
              <a:rPr lang="en-US" dirty="0"/>
              <a:t>The breakdown of </a:t>
            </a:r>
            <a:r>
              <a:rPr lang="en-US" dirty="0" err="1"/>
              <a:t>jajman-kamin</a:t>
            </a:r>
            <a:r>
              <a:rPr lang="en-US" dirty="0"/>
              <a:t> relationship resulted in the engagement of the </a:t>
            </a:r>
            <a:r>
              <a:rPr lang="en-US" dirty="0" err="1"/>
              <a:t>kamins</a:t>
            </a:r>
            <a:r>
              <a:rPr lang="en-US" dirty="0"/>
              <a:t> in various occupations, other than their traditional ones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155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in Family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change taking place in family in India with increasing </a:t>
            </a:r>
            <a:r>
              <a:rPr lang="en-US" dirty="0" err="1"/>
              <a:t>industrialisation</a:t>
            </a:r>
            <a:r>
              <a:rPr lang="en-US" dirty="0"/>
              <a:t> and </a:t>
            </a:r>
            <a:r>
              <a:rPr lang="en-US" dirty="0" err="1"/>
              <a:t>urbanisation</a:t>
            </a:r>
            <a:r>
              <a:rPr lang="en-US" dirty="0"/>
              <a:t>, changes in economy, technology, politics, education and law in modern times. </a:t>
            </a:r>
          </a:p>
          <a:p>
            <a:r>
              <a:rPr lang="en-US" dirty="0"/>
              <a:t>There are two approaches. The first assumes that the family structure in India has undergone the process of </a:t>
            </a:r>
            <a:r>
              <a:rPr lang="en-US" dirty="0" err="1"/>
              <a:t>unilinear</a:t>
            </a:r>
            <a:r>
              <a:rPr lang="en-US" dirty="0"/>
              <a:t> change from the joint to nuclear form as in the West. </a:t>
            </a:r>
          </a:p>
          <a:p>
            <a:r>
              <a:rPr lang="en-US" dirty="0"/>
              <a:t>Secondly, </a:t>
            </a:r>
            <a:r>
              <a:rPr lang="en-US" dirty="0" err="1"/>
              <a:t>I.P.Desai</a:t>
            </a:r>
            <a:r>
              <a:rPr lang="en-US" dirty="0"/>
              <a:t> (1964), S.C. </a:t>
            </a:r>
            <a:r>
              <a:rPr lang="en-US" dirty="0" err="1"/>
              <a:t>Dube</a:t>
            </a:r>
            <a:r>
              <a:rPr lang="en-US" dirty="0"/>
              <a:t> (1955), </a:t>
            </a:r>
            <a:r>
              <a:rPr lang="en-US" dirty="0" err="1"/>
              <a:t>T.N.Madan</a:t>
            </a:r>
            <a:r>
              <a:rPr lang="en-US" dirty="0"/>
              <a:t> (1965), and others argue that it is necessary to observe family as a process. </a:t>
            </a:r>
          </a:p>
        </p:txBody>
      </p:sp>
    </p:spTree>
    <p:extLst>
      <p:ext uri="{BB962C8B-B14F-4D97-AF65-F5344CB8AC3E}">
        <p14:creationId xmlns:p14="http://schemas.microsoft.com/office/powerpoint/2010/main" val="2900275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Technic.thmx</Template>
  <TotalTime>65</TotalTime>
  <Words>1303</Words>
  <Application>Microsoft Macintosh PowerPoint</Application>
  <PresentationFormat>On-screen Show (4:3)</PresentationFormat>
  <Paragraphs>98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Technic</vt:lpstr>
      <vt:lpstr>Changing Dimensions of Rural Social Structure, Changing Rural Power Structure &amp; Agrarian Class Structure</vt:lpstr>
      <vt:lpstr>Rural Social Structure in India</vt:lpstr>
      <vt:lpstr>Aspects of Rural Social Structure</vt:lpstr>
      <vt:lpstr>Changes in the Caste System</vt:lpstr>
      <vt:lpstr>Continuum</vt:lpstr>
      <vt:lpstr>Continuum</vt:lpstr>
      <vt:lpstr>Change in Jajmani</vt:lpstr>
      <vt:lpstr>Continuum</vt:lpstr>
      <vt:lpstr>Changes in Family</vt:lpstr>
      <vt:lpstr>Continuum</vt:lpstr>
      <vt:lpstr>Change in Power Structure</vt:lpstr>
      <vt:lpstr>Continuum</vt:lpstr>
      <vt:lpstr>Continuum</vt:lpstr>
      <vt:lpstr>Change in Agrarian Relations</vt:lpstr>
      <vt:lpstr>Agrarian Class Structure</vt:lpstr>
      <vt:lpstr>Continuum</vt:lpstr>
      <vt:lpstr>Continuum</vt:lpstr>
      <vt:lpstr>Continuum</vt:lpstr>
      <vt:lpstr>Continuum</vt:lpstr>
      <vt:lpstr>Reference</vt:lpstr>
      <vt:lpstr>Thank You</vt:lpstr>
    </vt:vector>
  </TitlesOfParts>
  <Company>institution or private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Changing Dimension of Rural Social Structure, Changing Rural Power Structure &amp; Agrarian Class Structure</dc:title>
  <dc:creator>SHANDAR ABBAS</dc:creator>
  <cp:lastModifiedBy>SHANDAR ABBAS</cp:lastModifiedBy>
  <cp:revision>8</cp:revision>
  <dcterms:created xsi:type="dcterms:W3CDTF">2020-12-04T15:13:26Z</dcterms:created>
  <dcterms:modified xsi:type="dcterms:W3CDTF">2020-12-04T16:21:06Z</dcterms:modified>
</cp:coreProperties>
</file>